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0.22500000000000001</c:v>
                </c:pt>
                <c:pt idx="1">
                  <c:v>2.0249999999999999</c:v>
                </c:pt>
                <c:pt idx="2">
                  <c:v>5.625</c:v>
                </c:pt>
                <c:pt idx="3">
                  <c:v>11.025</c:v>
                </c:pt>
                <c:pt idx="4">
                  <c:v>18.225000000000001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3E-4858-9A79-DA56E9030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29051055"/>
        <c:axId val="5227099"/>
        <c:axId val="0"/>
      </c:bar3DChart>
      <c:catAx>
        <c:axId val="29051055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5227099"/>
        <c:crosses val="autoZero"/>
        <c:auto val="1"/>
        <c:lblAlgn val="ctr"/>
        <c:lblOffset val="100"/>
        <c:noMultiLvlLbl val="1"/>
      </c:catAx>
      <c:valAx>
        <c:axId val="522709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29051055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view3D>
      <c:rotX val="11"/>
      <c:rotY val="25"/>
      <c:rAngAx val="1"/>
    </c:view3D>
    <c:floor>
      <c:thickness val="0"/>
      <c:spPr>
        <a:solidFill>
          <a:srgbClr val="CCCCCC"/>
        </a:solidFill>
        <a:ln w="9360">
          <a:noFill/>
        </a:ln>
      </c:spPr>
    </c:floor>
    <c:sideWall>
      <c:thickness val="0"/>
      <c:spPr>
        <a:noFill/>
        <a:ln w="9360">
          <a:solidFill>
            <a:srgbClr val="B3B3B3"/>
          </a:solidFill>
          <a:round/>
        </a:ln>
      </c:spPr>
    </c:sideWall>
    <c:backWall>
      <c:thickness val="0"/>
      <c:spPr>
        <a:noFill/>
        <a:ln w="9360">
          <a:solidFill>
            <a:srgbClr val="B3B3B3"/>
          </a:solidFill>
          <a:round/>
        </a:ln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</c:v>
                </c:pt>
                <c:pt idx="1">
                  <c:v>45</c:v>
                </c:pt>
                <c:pt idx="2">
                  <c:v>75</c:v>
                </c:pt>
                <c:pt idx="3">
                  <c:v>105</c:v>
                </c:pt>
                <c:pt idx="4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1-45C1-9491-DE0778879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cylinder"/>
        <c:axId val="69452555"/>
        <c:axId val="79287939"/>
        <c:axId val="0"/>
      </c:bar3DChart>
      <c:catAx>
        <c:axId val="69452555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79287939"/>
        <c:crosses val="autoZero"/>
        <c:auto val="1"/>
        <c:lblAlgn val="ctr"/>
        <c:lblOffset val="100"/>
        <c:noMultiLvlLbl val="1"/>
      </c:catAx>
      <c:valAx>
        <c:axId val="7928793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sz="900" b="0" strike="noStrike" spc="-1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Arial"/>
                <a:ea typeface="DejaVu Sans"/>
              </a:defRPr>
            </a:pPr>
            <a:endParaRPr lang="en-US"/>
          </a:p>
        </c:txPr>
        <c:crossAx val="69452555"/>
        <c:crosses val="autoZero"/>
        <c:crossBetween val="between"/>
      </c:valAx>
    </c:plotArea>
    <c:plotVisOnly val="1"/>
    <c:dispBlanksAs val="gap"/>
    <c:showDLblsOverMax val="1"/>
  </c:chart>
  <c:spPr>
    <a:solidFill>
      <a:srgbClr val="FFFFFF"/>
    </a:solidFill>
    <a:ln>
      <a:noFill/>
    </a:ln>
  </c:spPr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arxiv.org/abs/1611.04156&amp;h=IAQFlqjZ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/>
          <p:cNvPicPr/>
          <p:nvPr/>
        </p:nvPicPr>
        <p:blipFill>
          <a:blip r:embed="rId3"/>
          <a:srcRect t="78334"/>
          <a:stretch/>
        </p:blipFill>
        <p:spPr>
          <a:xfrm>
            <a:off x="36000" y="5394960"/>
            <a:ext cx="12193560" cy="148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4176074" cy="685872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spcBef>
                <a:spcPts val="500"/>
              </a:spcBef>
              <a:spcAft>
                <a:spcPts val="900"/>
              </a:spcAft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Prediction of the Pro ICFES project 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265320" y="376920"/>
            <a:ext cx="540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Report Accepted on arXiv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 flipV="1">
            <a:off x="4819320" y="54576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3"/>
          <p:cNvSpPr/>
          <p:nvPr/>
        </p:nvSpPr>
        <p:spPr>
          <a:xfrm>
            <a:off x="481932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2242800" y="2393280"/>
            <a:ext cx="34261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the citation of the report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 arXiv and link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 flipV="1">
            <a:off x="2011680" y="264384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6"/>
          <p:cNvSpPr/>
          <p:nvPr/>
        </p:nvSpPr>
        <p:spPr>
          <a:xfrm>
            <a:off x="418320" y="3107880"/>
            <a:ext cx="61261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lang="en-US" sz="1800" b="0" u="sng" strike="noStrike" spc="-1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https://arxiv.org/abs/1611.04156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254" name="Group 7"/>
          <p:cNvGrpSpPr/>
          <p:nvPr/>
        </p:nvGrpSpPr>
        <p:grpSpPr>
          <a:xfrm>
            <a:off x="7021800" y="894960"/>
            <a:ext cx="4571280" cy="4966200"/>
            <a:chOff x="7021800" y="894960"/>
            <a:chExt cx="4571280" cy="4966200"/>
          </a:xfrm>
        </p:grpSpPr>
        <p:pic>
          <p:nvPicPr>
            <p:cNvPr id="255" name="Picture 254"/>
            <p:cNvPicPr/>
            <p:nvPr/>
          </p:nvPicPr>
          <p:blipFill>
            <a:blip r:embed="rId4"/>
            <a:srcRect l="2991" t="4621" r="11001" b="22953"/>
            <a:stretch/>
          </p:blipFill>
          <p:spPr>
            <a:xfrm>
              <a:off x="7021800" y="894960"/>
              <a:ext cx="4554360" cy="496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6" name="CustomShape 8"/>
            <p:cNvSpPr/>
            <p:nvPr/>
          </p:nvSpPr>
          <p:spPr>
            <a:xfrm>
              <a:off x="10022400" y="1443600"/>
              <a:ext cx="1570680" cy="45684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7" name="CustomShape 9"/>
            <p:cNvSpPr/>
            <p:nvPr/>
          </p:nvSpPr>
          <p:spPr>
            <a:xfrm>
              <a:off x="10022400" y="950400"/>
              <a:ext cx="1570680" cy="4014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8" name="CustomShape 10"/>
          <p:cNvSpPr/>
          <p:nvPr/>
        </p:nvSpPr>
        <p:spPr>
          <a:xfrm flipH="1">
            <a:off x="6491880" y="4672080"/>
            <a:ext cx="30744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1"/>
          <p:cNvSpPr/>
          <p:nvPr/>
        </p:nvSpPr>
        <p:spPr>
          <a:xfrm>
            <a:off x="4747320" y="506196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screenshot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0" name="CustomShape 12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214000" y="4511520"/>
            <a:ext cx="8137080" cy="164484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001E33"/>
                </a:solidFill>
                <a:latin typeface="Arial"/>
                <a:ea typeface="DejaVu Sans"/>
              </a:rPr>
              <a:t>THANK YOU!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9953640" y="427068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Say thank you for listening!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 flipV="1">
            <a:off x="9505080" y="475704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4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/>
          <p:nvPr/>
        </p:nvPicPr>
        <p:blipFill>
          <a:blip r:embed="rId2"/>
          <a:srcRect b="25718"/>
          <a:stretch/>
        </p:blipFill>
        <p:spPr>
          <a:xfrm>
            <a:off x="6018840" y="1828800"/>
            <a:ext cx="3200400" cy="2377080"/>
          </a:xfrm>
          <a:prstGeom prst="rect">
            <a:avLst/>
          </a:prstGeom>
          <a:ln>
            <a:noFill/>
          </a:ln>
        </p:spPr>
      </p:pic>
      <p:pic>
        <p:nvPicPr>
          <p:cNvPr id="82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265320" y="376920"/>
            <a:ext cx="26812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Team Presentation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 flipV="1">
            <a:off x="2829600" y="48780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3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grpSp>
        <p:nvGrpSpPr>
          <p:cNvPr id="86" name="Group 4"/>
          <p:cNvGrpSpPr/>
          <p:nvPr/>
        </p:nvGrpSpPr>
        <p:grpSpPr>
          <a:xfrm>
            <a:off x="9052560" y="1645920"/>
            <a:ext cx="2834640" cy="2743200"/>
            <a:chOff x="9052560" y="1645920"/>
            <a:chExt cx="2834640" cy="2743200"/>
          </a:xfrm>
        </p:grpSpPr>
        <p:pic>
          <p:nvPicPr>
            <p:cNvPr id="87" name="Picture 86"/>
            <p:cNvPicPr/>
            <p:nvPr/>
          </p:nvPicPr>
          <p:blipFill>
            <a:blip r:embed="rId4"/>
            <a:stretch/>
          </p:blipFill>
          <p:spPr>
            <a:xfrm>
              <a:off x="9219240" y="1757160"/>
              <a:ext cx="2508480" cy="248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5"/>
            <p:cNvSpPr/>
            <p:nvPr/>
          </p:nvSpPr>
          <p:spPr>
            <a:xfrm>
              <a:off x="9052560" y="1645920"/>
              <a:ext cx="2834640" cy="2743200"/>
            </a:xfrm>
            <a:custGeom>
              <a:avLst/>
              <a:gdLst/>
              <a:ahLst/>
              <a:cxn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1" name="CustomShape 8"/>
          <p:cNvSpPr/>
          <p:nvPr/>
        </p:nvSpPr>
        <p:spPr>
          <a:xfrm>
            <a:off x="9419040" y="4180680"/>
            <a:ext cx="21934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6467040" y="4180680"/>
            <a:ext cx="21934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br/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3551040" y="4180680"/>
            <a:ext cx="219348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Second author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635040" y="4180680"/>
            <a:ext cx="21934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First author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5" name="CustomShape 12"/>
          <p:cNvSpPr/>
          <p:nvPr/>
        </p:nvSpPr>
        <p:spPr>
          <a:xfrm>
            <a:off x="998065" y="5125472"/>
            <a:ext cx="293328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1400" b="0" i="1" strike="noStrike" spc="-1" dirty="0">
                <a:solidFill>
                  <a:srgbClr val="FF0000"/>
                </a:solidFill>
                <a:latin typeface="Arial"/>
                <a:ea typeface="DejaVu Sans"/>
              </a:rPr>
              <a:t>Andrés Echeverri Jaramillo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6" name="CustomShape 13"/>
          <p:cNvSpPr/>
          <p:nvPr/>
        </p:nvSpPr>
        <p:spPr>
          <a:xfrm>
            <a:off x="1184040" y="469296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4"/>
          <p:cNvSpPr/>
          <p:nvPr/>
        </p:nvSpPr>
        <p:spPr>
          <a:xfrm>
            <a:off x="4035786" y="5102838"/>
            <a:ext cx="2933280" cy="306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1400" b="0" i="1" strike="noStrike" spc="-1" dirty="0">
                <a:solidFill>
                  <a:srgbClr val="FF0000"/>
                </a:solidFill>
                <a:latin typeface="Arial"/>
                <a:ea typeface="DejaVu Sans"/>
              </a:rPr>
              <a:t>Juan Sebastián Jacome Burbano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0" name="Freeform 17"/>
          <p:cNvSpPr/>
          <p:nvPr/>
        </p:nvSpPr>
        <p:spPr>
          <a:xfrm>
            <a:off x="5960160" y="1645920"/>
            <a:ext cx="3383640" cy="2652120"/>
          </a:xfrm>
          <a:custGeom>
            <a:avLst/>
            <a:gdLst/>
            <a:ahLst/>
            <a:cxnLst/>
            <a:rect l="0" t="0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7ECC44-7B57-46F6-953D-A735D65F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76" y="1195568"/>
            <a:ext cx="1622164" cy="288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49922-6541-45D7-ADE5-D4F7F9AA9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72" y="1218288"/>
            <a:ext cx="2237688" cy="2983584"/>
          </a:xfrm>
          <a:prstGeom prst="rect">
            <a:avLst/>
          </a:prstGeom>
        </p:spPr>
      </p:pic>
      <p:sp>
        <p:nvSpPr>
          <p:cNvPr id="4" name="CustomShape 13">
            <a:extLst>
              <a:ext uri="{FF2B5EF4-FFF2-40B4-BE49-F238E27FC236}">
                <a16:creationId xmlns:a16="http://schemas.microsoft.com/office/drawing/2014/main" id="{ACDE3EDA-F2D1-4FB4-B263-2D68FAA16283}"/>
              </a:ext>
            </a:extLst>
          </p:cNvPr>
          <p:cNvSpPr/>
          <p:nvPr/>
        </p:nvSpPr>
        <p:spPr>
          <a:xfrm>
            <a:off x="4225860" y="4592825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265320" y="376920"/>
            <a:ext cx="26812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Design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3"/>
          <a:srcRect t="2555" r="18276"/>
          <a:stretch/>
        </p:blipFill>
        <p:spPr>
          <a:xfrm>
            <a:off x="640080" y="1188720"/>
            <a:ext cx="5484960" cy="38394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162000" y="5125680"/>
            <a:ext cx="6308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Algorithm to build a binary decision tree using (</a:t>
            </a:r>
            <a:r>
              <a:rPr lang="en-US" sz="1400" b="0" i="1" strike="noStrike" spc="-1">
                <a:solidFill>
                  <a:srgbClr val="001E33"/>
                </a:solidFill>
                <a:latin typeface="Arial"/>
                <a:ea typeface="DejaVu Sans"/>
              </a:rPr>
              <a:t>In this semester, one could be CART, ID3, C4.5…  please choose</a:t>
            </a: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). In this example, we show a model to predict whether or not to play Golf, according to weather.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4"/>
          <a:stretch/>
        </p:blipFill>
        <p:spPr>
          <a:xfrm>
            <a:off x="6835680" y="1787040"/>
            <a:ext cx="4613040" cy="307584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 flipV="1">
            <a:off x="2829600" y="48780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4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5168160" y="91440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designed, so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They are not pixeled like mine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7"/>
          <p:cNvSpPr/>
          <p:nvPr/>
        </p:nvSpPr>
        <p:spPr>
          <a:xfrm>
            <a:off x="4417920" y="592056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4386240" y="581328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9"/>
          <p:cNvSpPr/>
          <p:nvPr/>
        </p:nvSpPr>
        <p:spPr>
          <a:xfrm>
            <a:off x="8034840" y="514548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3" name="CustomShape 10"/>
          <p:cNvSpPr/>
          <p:nvPr/>
        </p:nvSpPr>
        <p:spPr>
          <a:xfrm>
            <a:off x="7257960" y="493776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1"/>
          <p:cNvSpPr/>
          <p:nvPr/>
        </p:nvSpPr>
        <p:spPr>
          <a:xfrm>
            <a:off x="10482120" y="668160"/>
            <a:ext cx="447120" cy="43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2"/>
          <p:cNvSpPr/>
          <p:nvPr/>
        </p:nvSpPr>
        <p:spPr>
          <a:xfrm>
            <a:off x="9558000" y="108324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CustomShape 13"/>
          <p:cNvSpPr/>
          <p:nvPr/>
        </p:nvSpPr>
        <p:spPr>
          <a:xfrm>
            <a:off x="8229600" y="124200"/>
            <a:ext cx="21153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265320" y="376920"/>
            <a:ext cx="26812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Node Splitting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78000" y="5053680"/>
            <a:ext cx="5506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“income == 10.”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0.32,</a:t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0.37.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 flipV="1">
            <a:off x="2829600" y="48780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5168160" y="914400"/>
            <a:ext cx="342612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you designed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7"/>
          <p:cNvSpPr/>
          <p:nvPr/>
        </p:nvSpPr>
        <p:spPr>
          <a:xfrm>
            <a:off x="4417920" y="592056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5" name="CustomShape 8"/>
          <p:cNvSpPr/>
          <p:nvPr/>
        </p:nvSpPr>
        <p:spPr>
          <a:xfrm>
            <a:off x="4386240" y="581328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9"/>
          <p:cNvSpPr/>
          <p:nvPr/>
        </p:nvSpPr>
        <p:spPr>
          <a:xfrm>
            <a:off x="3247200" y="3554280"/>
            <a:ext cx="1507320" cy="147456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10"/>
          <p:cNvSpPr/>
          <p:nvPr/>
        </p:nvSpPr>
        <p:spPr>
          <a:xfrm>
            <a:off x="1375200" y="3554280"/>
            <a:ext cx="1507320" cy="147456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11"/>
          <p:cNvSpPr/>
          <p:nvPr/>
        </p:nvSpPr>
        <p:spPr>
          <a:xfrm>
            <a:off x="2085120" y="997200"/>
            <a:ext cx="1769400" cy="16758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14"/>
          <p:cNvSpPr/>
          <p:nvPr/>
        </p:nvSpPr>
        <p:spPr>
          <a:xfrm>
            <a:off x="1823040" y="43506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15"/>
          <p:cNvSpPr/>
          <p:nvPr/>
        </p:nvSpPr>
        <p:spPr>
          <a:xfrm>
            <a:off x="2107080" y="4033440"/>
            <a:ext cx="19548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16"/>
          <p:cNvSpPr/>
          <p:nvPr/>
        </p:nvSpPr>
        <p:spPr>
          <a:xfrm>
            <a:off x="2107080" y="429768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17"/>
          <p:cNvSpPr/>
          <p:nvPr/>
        </p:nvSpPr>
        <p:spPr>
          <a:xfrm>
            <a:off x="3754800" y="4350600"/>
            <a:ext cx="19584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18"/>
          <p:cNvSpPr/>
          <p:nvPr/>
        </p:nvSpPr>
        <p:spPr>
          <a:xfrm>
            <a:off x="4064760" y="450900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19"/>
          <p:cNvSpPr/>
          <p:nvPr/>
        </p:nvSpPr>
        <p:spPr>
          <a:xfrm>
            <a:off x="2281680" y="159480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20"/>
          <p:cNvSpPr/>
          <p:nvPr/>
        </p:nvSpPr>
        <p:spPr>
          <a:xfrm>
            <a:off x="2281680" y="1859040"/>
            <a:ext cx="19584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21"/>
          <p:cNvSpPr/>
          <p:nvPr/>
        </p:nvSpPr>
        <p:spPr>
          <a:xfrm>
            <a:off x="2565720" y="156852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22"/>
          <p:cNvSpPr/>
          <p:nvPr/>
        </p:nvSpPr>
        <p:spPr>
          <a:xfrm>
            <a:off x="2333520" y="20703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23"/>
          <p:cNvSpPr/>
          <p:nvPr/>
        </p:nvSpPr>
        <p:spPr>
          <a:xfrm>
            <a:off x="2617560" y="17535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4"/>
          <p:cNvSpPr/>
          <p:nvPr/>
        </p:nvSpPr>
        <p:spPr>
          <a:xfrm>
            <a:off x="2617560" y="2017440"/>
            <a:ext cx="19548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25"/>
          <p:cNvSpPr/>
          <p:nvPr/>
        </p:nvSpPr>
        <p:spPr>
          <a:xfrm>
            <a:off x="3120480" y="19789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6"/>
          <p:cNvSpPr/>
          <p:nvPr/>
        </p:nvSpPr>
        <p:spPr>
          <a:xfrm>
            <a:off x="3430080" y="2137320"/>
            <a:ext cx="19584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7"/>
          <p:cNvSpPr/>
          <p:nvPr/>
        </p:nvSpPr>
        <p:spPr>
          <a:xfrm>
            <a:off x="3745080" y="4116960"/>
            <a:ext cx="19548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28"/>
          <p:cNvSpPr/>
          <p:nvPr/>
        </p:nvSpPr>
        <p:spPr>
          <a:xfrm>
            <a:off x="4007520" y="425124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CustomShape 29"/>
          <p:cNvSpPr/>
          <p:nvPr/>
        </p:nvSpPr>
        <p:spPr>
          <a:xfrm>
            <a:off x="4007520" y="40500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30"/>
          <p:cNvSpPr/>
          <p:nvPr/>
        </p:nvSpPr>
        <p:spPr>
          <a:xfrm>
            <a:off x="9556560" y="3562920"/>
            <a:ext cx="1507320" cy="147456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31"/>
          <p:cNvSpPr/>
          <p:nvPr/>
        </p:nvSpPr>
        <p:spPr>
          <a:xfrm>
            <a:off x="7684560" y="3562920"/>
            <a:ext cx="1507320" cy="147456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32"/>
          <p:cNvSpPr/>
          <p:nvPr/>
        </p:nvSpPr>
        <p:spPr>
          <a:xfrm>
            <a:off x="8394480" y="1005840"/>
            <a:ext cx="1769400" cy="16758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35"/>
          <p:cNvSpPr/>
          <p:nvPr/>
        </p:nvSpPr>
        <p:spPr>
          <a:xfrm>
            <a:off x="8591040" y="160344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36"/>
          <p:cNvSpPr/>
          <p:nvPr/>
        </p:nvSpPr>
        <p:spPr>
          <a:xfrm>
            <a:off x="8591040" y="1867680"/>
            <a:ext cx="19584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37"/>
          <p:cNvSpPr/>
          <p:nvPr/>
        </p:nvSpPr>
        <p:spPr>
          <a:xfrm>
            <a:off x="8875080" y="157716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38"/>
          <p:cNvSpPr/>
          <p:nvPr/>
        </p:nvSpPr>
        <p:spPr>
          <a:xfrm>
            <a:off x="8642880" y="20790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39"/>
          <p:cNvSpPr/>
          <p:nvPr/>
        </p:nvSpPr>
        <p:spPr>
          <a:xfrm>
            <a:off x="8926920" y="176220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0"/>
          <p:cNvSpPr/>
          <p:nvPr/>
        </p:nvSpPr>
        <p:spPr>
          <a:xfrm>
            <a:off x="8926920" y="2026080"/>
            <a:ext cx="19548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41"/>
          <p:cNvSpPr/>
          <p:nvPr/>
        </p:nvSpPr>
        <p:spPr>
          <a:xfrm>
            <a:off x="9429840" y="19875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42"/>
          <p:cNvSpPr/>
          <p:nvPr/>
        </p:nvSpPr>
        <p:spPr>
          <a:xfrm>
            <a:off x="9739440" y="2145960"/>
            <a:ext cx="19584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3"/>
          <p:cNvSpPr/>
          <p:nvPr/>
        </p:nvSpPr>
        <p:spPr>
          <a:xfrm>
            <a:off x="6426000" y="5053680"/>
            <a:ext cx="55069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“stratum == 4.”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0.5,</a:t>
            </a:r>
            <a:br/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and weigthed Gini impurity is 0.45.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61" name="CustomShape 44"/>
          <p:cNvSpPr/>
          <p:nvPr/>
        </p:nvSpPr>
        <p:spPr>
          <a:xfrm>
            <a:off x="10041840" y="41115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5"/>
          <p:cNvSpPr/>
          <p:nvPr/>
        </p:nvSpPr>
        <p:spPr>
          <a:xfrm>
            <a:off x="10351440" y="4269960"/>
            <a:ext cx="19584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46"/>
          <p:cNvSpPr/>
          <p:nvPr/>
        </p:nvSpPr>
        <p:spPr>
          <a:xfrm>
            <a:off x="8135640" y="397980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7"/>
          <p:cNvSpPr/>
          <p:nvPr/>
        </p:nvSpPr>
        <p:spPr>
          <a:xfrm>
            <a:off x="8135640" y="4244040"/>
            <a:ext cx="19584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48"/>
          <p:cNvSpPr/>
          <p:nvPr/>
        </p:nvSpPr>
        <p:spPr>
          <a:xfrm>
            <a:off x="8419680" y="395352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49"/>
          <p:cNvSpPr/>
          <p:nvPr/>
        </p:nvSpPr>
        <p:spPr>
          <a:xfrm>
            <a:off x="8187480" y="44553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50"/>
          <p:cNvSpPr/>
          <p:nvPr/>
        </p:nvSpPr>
        <p:spPr>
          <a:xfrm>
            <a:off x="8471520" y="41385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51"/>
          <p:cNvSpPr/>
          <p:nvPr/>
        </p:nvSpPr>
        <p:spPr>
          <a:xfrm>
            <a:off x="8471520" y="4402440"/>
            <a:ext cx="19548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52"/>
          <p:cNvSpPr/>
          <p:nvPr/>
        </p:nvSpPr>
        <p:spPr>
          <a:xfrm>
            <a:off x="9558000" y="125856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0" name="CustomShape 53"/>
          <p:cNvSpPr/>
          <p:nvPr/>
        </p:nvSpPr>
        <p:spPr>
          <a:xfrm>
            <a:off x="10708200" y="822960"/>
            <a:ext cx="447120" cy="43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54"/>
          <p:cNvSpPr/>
          <p:nvPr/>
        </p:nvSpPr>
        <p:spPr>
          <a:xfrm>
            <a:off x="5577840" y="2654280"/>
            <a:ext cx="211536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265320" y="376920"/>
            <a:ext cx="329976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Algorithm Complexity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84640" y="4173120"/>
            <a:ext cx="502812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and memory complexity of the (In this semester, one could be CART, ID3, C4.5…  please choose) algorithm. (Please explain what do N and M mean in this problem. PLEASE DO IT!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 flipV="1">
            <a:off x="3356280" y="54576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5168160" y="91440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7"/>
          <p:cNvSpPr/>
          <p:nvPr/>
        </p:nvSpPr>
        <p:spPr>
          <a:xfrm>
            <a:off x="3437640" y="52084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0" name="CustomShape 8"/>
          <p:cNvSpPr/>
          <p:nvPr/>
        </p:nvSpPr>
        <p:spPr>
          <a:xfrm>
            <a:off x="3437640" y="484920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9"/>
          <p:cNvSpPr/>
          <p:nvPr/>
        </p:nvSpPr>
        <p:spPr>
          <a:xfrm>
            <a:off x="8034840" y="514548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82" name="CustomShape 10"/>
          <p:cNvSpPr/>
          <p:nvPr/>
        </p:nvSpPr>
        <p:spPr>
          <a:xfrm>
            <a:off x="7257960" y="493776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3" name="Table 11"/>
          <p:cNvGraphicFramePr/>
          <p:nvPr/>
        </p:nvGraphicFramePr>
        <p:xfrm>
          <a:off x="547920" y="1956240"/>
          <a:ext cx="5075280" cy="215928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Time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Memory Complexity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lang="en-US" sz="1800" b="0" strike="noStrike" spc="-1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the Model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4" name="Picture 183"/>
          <p:cNvPicPr/>
          <p:nvPr/>
        </p:nvPicPr>
        <p:blipFill>
          <a:blip r:embed="rId3"/>
          <a:srcRect t="17601"/>
          <a:stretch/>
        </p:blipFill>
        <p:spPr>
          <a:xfrm>
            <a:off x="6897960" y="1903680"/>
            <a:ext cx="4674960" cy="2889000"/>
          </a:xfrm>
          <a:prstGeom prst="rect">
            <a:avLst/>
          </a:prstGeom>
          <a:ln>
            <a:noFill/>
          </a:ln>
        </p:spPr>
      </p:pic>
      <p:sp>
        <p:nvSpPr>
          <p:cNvPr id="185" name="CustomShape 12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5"/>
          <p:cNvPicPr/>
          <p:nvPr/>
        </p:nvPicPr>
        <p:blipFill>
          <a:blip r:embed="rId2"/>
          <a:srcRect l="24321" r="17166"/>
          <a:stretch/>
        </p:blipFill>
        <p:spPr>
          <a:xfrm>
            <a:off x="1016640" y="1019520"/>
            <a:ext cx="3930840" cy="3779640"/>
          </a:xfrm>
          <a:prstGeom prst="rect">
            <a:avLst/>
          </a:prstGeom>
          <a:ln>
            <a:noFill/>
          </a:ln>
        </p:spPr>
      </p:pic>
      <p:pic>
        <p:nvPicPr>
          <p:cNvPr id="187" name="Marcador de contenido 3"/>
          <p:cNvPicPr/>
          <p:nvPr/>
        </p:nvPicPr>
        <p:blipFill>
          <a:blip r:embed="rId3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265320" y="376920"/>
            <a:ext cx="329976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Decision-Tree Model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84640" y="4857120"/>
            <a:ext cx="5028120" cy="94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A binary decision tree to predict Saber Pro scores based on the results of Saber 11. Violet nodes represent those with a high probability of success, green medium probability and red a low probability of success.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 flipV="1">
            <a:off x="3356280" y="54576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5168160" y="91440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Figure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7"/>
          <p:cNvSpPr/>
          <p:nvPr/>
        </p:nvSpPr>
        <p:spPr>
          <a:xfrm>
            <a:off x="3437640" y="58924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5" name="CustomShape 8"/>
          <p:cNvSpPr/>
          <p:nvPr/>
        </p:nvSpPr>
        <p:spPr>
          <a:xfrm>
            <a:off x="3437640" y="553320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9"/>
          <p:cNvSpPr/>
          <p:nvPr/>
        </p:nvSpPr>
        <p:spPr>
          <a:xfrm>
            <a:off x="9174240" y="484884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Is it ethical to make a model that predicts academic success based on gender?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97" name="CustomShape 10"/>
          <p:cNvSpPr/>
          <p:nvPr/>
        </p:nvSpPr>
        <p:spPr>
          <a:xfrm>
            <a:off x="9574200" y="439704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1"/>
          <p:cNvSpPr/>
          <p:nvPr/>
        </p:nvSpPr>
        <p:spPr>
          <a:xfrm>
            <a:off x="7772400" y="1737360"/>
            <a:ext cx="35650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001E33"/>
                </a:solidFill>
                <a:latin typeface="Arial"/>
                <a:ea typeface="DejaVu Sans"/>
              </a:rPr>
              <a:t>Most Relevant Features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99" name="CustomShape 12"/>
          <p:cNvSpPr/>
          <p:nvPr/>
        </p:nvSpPr>
        <p:spPr>
          <a:xfrm>
            <a:off x="8808480" y="2531520"/>
            <a:ext cx="2193480" cy="176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Social Studies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English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Gender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00" name="Picture 199"/>
          <p:cNvPicPr/>
          <p:nvPr/>
        </p:nvPicPr>
        <p:blipFill>
          <a:blip r:embed="rId4"/>
          <a:stretch/>
        </p:blipFill>
        <p:spPr>
          <a:xfrm>
            <a:off x="8129520" y="3153600"/>
            <a:ext cx="666360" cy="666360"/>
          </a:xfrm>
          <a:prstGeom prst="rect">
            <a:avLst/>
          </a:prstGeom>
          <a:ln>
            <a:noFill/>
          </a:ln>
        </p:spPr>
      </p:pic>
      <p:pic>
        <p:nvPicPr>
          <p:cNvPr id="201" name="Picture 200"/>
          <p:cNvPicPr/>
          <p:nvPr/>
        </p:nvPicPr>
        <p:blipFill>
          <a:blip r:embed="rId5"/>
          <a:stretch/>
        </p:blipFill>
        <p:spPr>
          <a:xfrm>
            <a:off x="8312400" y="3860640"/>
            <a:ext cx="344520" cy="61884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6"/>
          <a:srcRect l="19596" t="5022" r="25004" b="33248"/>
          <a:stretch/>
        </p:blipFill>
        <p:spPr>
          <a:xfrm>
            <a:off x="8148960" y="2449440"/>
            <a:ext cx="532440" cy="639000"/>
          </a:xfrm>
          <a:prstGeom prst="rect">
            <a:avLst/>
          </a:prstGeom>
          <a:ln>
            <a:noFill/>
          </a:ln>
        </p:spPr>
      </p:pic>
      <p:sp>
        <p:nvSpPr>
          <p:cNvPr id="203" name="CustomShape 13"/>
          <p:cNvSpPr/>
          <p:nvPr/>
        </p:nvSpPr>
        <p:spPr>
          <a:xfrm flipH="1">
            <a:off x="7984080" y="4572000"/>
            <a:ext cx="30744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4"/>
          <p:cNvSpPr/>
          <p:nvPr/>
        </p:nvSpPr>
        <p:spPr>
          <a:xfrm>
            <a:off x="6137640" y="49564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an icon for each</a:t>
            </a:r>
            <a:br/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feature!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05" name="CustomShape 15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265320" y="376920"/>
            <a:ext cx="26812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 flipV="1">
            <a:off x="2829600" y="48780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3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5168160" y="914400"/>
            <a:ext cx="35186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algorithm the evaluation metrics, so they are not pixeled like mines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2" name="Picture 211"/>
          <p:cNvPicPr/>
          <p:nvPr/>
        </p:nvPicPr>
        <p:blipFill>
          <a:blip r:embed="rId3"/>
          <a:srcRect b="32951"/>
          <a:stretch/>
        </p:blipFill>
        <p:spPr>
          <a:xfrm>
            <a:off x="507240" y="1517040"/>
            <a:ext cx="3332160" cy="405972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3"/>
          <a:srcRect t="66389"/>
          <a:stretch/>
        </p:blipFill>
        <p:spPr>
          <a:xfrm>
            <a:off x="4480560" y="2263320"/>
            <a:ext cx="3332160" cy="2033280"/>
          </a:xfrm>
          <a:prstGeom prst="rect">
            <a:avLst/>
          </a:prstGeom>
          <a:ln>
            <a:noFill/>
          </a:ln>
        </p:spPr>
      </p:pic>
      <p:sp>
        <p:nvSpPr>
          <p:cNvPr id="214" name="CustomShape 6"/>
          <p:cNvSpPr/>
          <p:nvPr/>
        </p:nvSpPr>
        <p:spPr>
          <a:xfrm>
            <a:off x="8778240" y="2743200"/>
            <a:ext cx="2284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Explain Accuracy too…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DejaVu Sans"/>
              </a:rPr>
              <a:t>In the same manner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5020920" y="478692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If possible, avoid equations for simple concepts that can be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explained through diagrams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5020920" y="442764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9"/>
          <p:cNvSpPr/>
          <p:nvPr/>
        </p:nvSpPr>
        <p:spPr>
          <a:xfrm flipH="1">
            <a:off x="10697760" y="776160"/>
            <a:ext cx="365400" cy="43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0"/>
          <p:cNvSpPr/>
          <p:nvPr/>
        </p:nvSpPr>
        <p:spPr>
          <a:xfrm>
            <a:off x="9326880" y="119124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19" name="CustomShape 11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265320" y="376920"/>
            <a:ext cx="329976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 flipV="1">
            <a:off x="3356280" y="54576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3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5168160" y="91440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"/>
          <p:cNvSpPr/>
          <p:nvPr/>
        </p:nvSpPr>
        <p:spPr>
          <a:xfrm>
            <a:off x="8034840" y="514548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27" name="CustomShape 7"/>
          <p:cNvSpPr/>
          <p:nvPr/>
        </p:nvSpPr>
        <p:spPr>
          <a:xfrm>
            <a:off x="7257960" y="493776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28" name="Table 8"/>
          <p:cNvGraphicFramePr/>
          <p:nvPr/>
        </p:nvGraphicFramePr>
        <p:xfrm>
          <a:off x="547920" y="1956240"/>
          <a:ext cx="5075640" cy="2880000"/>
        </p:xfrm>
        <a:graphic>
          <a:graphicData uri="http://schemas.openxmlformats.org/drawingml/2006/table">
            <a:tbl>
              <a:tblPr/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Training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Testing data set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Accuracy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Precision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Recall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29" name="Picture 228"/>
          <p:cNvPicPr/>
          <p:nvPr/>
        </p:nvPicPr>
        <p:blipFill>
          <a:blip r:embed="rId3"/>
          <a:srcRect l="20026"/>
          <a:stretch/>
        </p:blipFill>
        <p:spPr>
          <a:xfrm>
            <a:off x="7168320" y="2011680"/>
            <a:ext cx="4378680" cy="2674440"/>
          </a:xfrm>
          <a:prstGeom prst="rect">
            <a:avLst/>
          </a:prstGeom>
          <a:ln>
            <a:noFill/>
          </a:ln>
        </p:spPr>
      </p:pic>
      <p:sp>
        <p:nvSpPr>
          <p:cNvPr id="230" name="CustomShape 9"/>
          <p:cNvSpPr/>
          <p:nvPr/>
        </p:nvSpPr>
        <p:spPr>
          <a:xfrm>
            <a:off x="807480" y="4893480"/>
            <a:ext cx="50281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1E33"/>
                </a:solidFill>
                <a:latin typeface="Arial"/>
                <a:ea typeface="Noto Sans CJK SC Regular"/>
              </a:rPr>
              <a:t>Evaluation metrics using a training dataset of 135,000 students and test dataset of 45,000 students.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1" name="CustomShape 10"/>
          <p:cNvSpPr/>
          <p:nvPr/>
        </p:nvSpPr>
        <p:spPr>
          <a:xfrm>
            <a:off x="4297680" y="59896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2" name="CustomShape 11"/>
          <p:cNvSpPr/>
          <p:nvPr/>
        </p:nvSpPr>
        <p:spPr>
          <a:xfrm>
            <a:off x="4297680" y="5486400"/>
            <a:ext cx="421920" cy="35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2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Marcador de contenido 3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265320" y="376920"/>
            <a:ext cx="54028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spc="-1">
                <a:solidFill>
                  <a:srgbClr val="FFFFFF"/>
                </a:solidFill>
                <a:latin typeface="Arial"/>
                <a:ea typeface="DejaVu Sans"/>
              </a:rPr>
              <a:t>Time and Memory Consumption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 flipV="1">
            <a:off x="4819320" y="545760"/>
            <a:ext cx="52488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3"/>
          <p:cNvSpPr/>
          <p:nvPr/>
        </p:nvSpPr>
        <p:spPr>
          <a:xfrm>
            <a:off x="481932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5168160" y="91440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Create the plots in Excel. Do not copy pixelated screenshots from the technical report please!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0" name="Chart 239"/>
          <p:cNvGraphicFramePr/>
          <p:nvPr/>
        </p:nvGraphicFramePr>
        <p:xfrm>
          <a:off x="146880" y="1914120"/>
          <a:ext cx="5759280" cy="323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1" name="Chart 240"/>
          <p:cNvGraphicFramePr/>
          <p:nvPr/>
        </p:nvGraphicFramePr>
        <p:xfrm>
          <a:off x="6071040" y="1878120"/>
          <a:ext cx="5759280" cy="323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2" name="CustomShape 6"/>
          <p:cNvSpPr/>
          <p:nvPr/>
        </p:nvSpPr>
        <p:spPr>
          <a:xfrm>
            <a:off x="2249280" y="5117760"/>
            <a:ext cx="59432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Time Consumption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8539920" y="5117760"/>
            <a:ext cx="594324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1E33"/>
                </a:solidFill>
                <a:latin typeface="Arial"/>
                <a:ea typeface="DejaVu Sans"/>
              </a:rPr>
              <a:t>Memory Consumption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44" name="Picture 243"/>
          <p:cNvPicPr/>
          <p:nvPr/>
        </p:nvPicPr>
        <p:blipFill>
          <a:blip r:embed="rId5"/>
          <a:stretch/>
        </p:blipFill>
        <p:spPr>
          <a:xfrm>
            <a:off x="1648800" y="5105520"/>
            <a:ext cx="527400" cy="527400"/>
          </a:xfrm>
          <a:prstGeom prst="rect">
            <a:avLst/>
          </a:prstGeom>
          <a:ln>
            <a:noFill/>
          </a:ln>
        </p:spPr>
      </p:pic>
      <p:pic>
        <p:nvPicPr>
          <p:cNvPr id="245" name="Picture 244"/>
          <p:cNvPicPr/>
          <p:nvPr/>
        </p:nvPicPr>
        <p:blipFill>
          <a:blip r:embed="rId6"/>
          <a:srcRect l="28235" t="24851" r="28737" b="25399"/>
          <a:stretch/>
        </p:blipFill>
        <p:spPr>
          <a:xfrm>
            <a:off x="7827120" y="5117760"/>
            <a:ext cx="712440" cy="547920"/>
          </a:xfrm>
          <a:prstGeom prst="rect">
            <a:avLst/>
          </a:prstGeom>
          <a:ln>
            <a:noFill/>
          </a:ln>
        </p:spPr>
      </p:pic>
      <p:sp>
        <p:nvSpPr>
          <p:cNvPr id="246" name="CustomShape 8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1983</TotalTime>
  <Words>753</Words>
  <Application>Microsoft Office PowerPoint</Application>
  <PresentationFormat>Widescreen</PresentationFormat>
  <Paragraphs>127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Referee</dc:creator>
  <dc:description/>
  <cp:lastModifiedBy>andres echeverri</cp:lastModifiedBy>
  <cp:revision>25</cp:revision>
  <dcterms:created xsi:type="dcterms:W3CDTF">2020-06-26T14:36:07Z</dcterms:created>
  <dcterms:modified xsi:type="dcterms:W3CDTF">2020-08-17T02:37:54Z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</vt:i4>
  </property>
</Properties>
</file>